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9" r:id="rId3"/>
    <p:sldId id="297" r:id="rId4"/>
    <p:sldId id="263" r:id="rId5"/>
    <p:sldId id="291" r:id="rId6"/>
    <p:sldId id="264" r:id="rId7"/>
    <p:sldId id="287" r:id="rId8"/>
    <p:sldId id="294" r:id="rId9"/>
    <p:sldId id="272" r:id="rId10"/>
    <p:sldId id="293" r:id="rId11"/>
    <p:sldId id="274" r:id="rId12"/>
    <p:sldId id="268" r:id="rId13"/>
    <p:sldId id="277" r:id="rId14"/>
    <p:sldId id="295" r:id="rId15"/>
    <p:sldId id="267" r:id="rId16"/>
    <p:sldId id="296" r:id="rId17"/>
    <p:sldId id="298" r:id="rId18"/>
    <p:sldId id="302" r:id="rId19"/>
    <p:sldId id="303" r:id="rId20"/>
    <p:sldId id="304" r:id="rId21"/>
    <p:sldId id="305" r:id="rId22"/>
    <p:sldId id="299" r:id="rId23"/>
    <p:sldId id="300" r:id="rId24"/>
    <p:sldId id="306" r:id="rId25"/>
    <p:sldId id="307" r:id="rId26"/>
    <p:sldId id="308" r:id="rId27"/>
    <p:sldId id="309" r:id="rId28"/>
    <p:sldId id="310" r:id="rId29"/>
    <p:sldId id="301" r:id="rId30"/>
    <p:sldId id="313" r:id="rId31"/>
    <p:sldId id="312" r:id="rId32"/>
    <p:sldId id="322" r:id="rId33"/>
    <p:sldId id="315" r:id="rId34"/>
    <p:sldId id="316" r:id="rId35"/>
    <p:sldId id="311" r:id="rId36"/>
    <p:sldId id="317" r:id="rId37"/>
    <p:sldId id="318" r:id="rId38"/>
    <p:sldId id="319" r:id="rId39"/>
    <p:sldId id="320" r:id="rId40"/>
    <p:sldId id="32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1" autoAdjust="0"/>
    <p:restoredTop sz="94660"/>
  </p:normalViewPr>
  <p:slideViewPr>
    <p:cSldViewPr>
      <p:cViewPr>
        <p:scale>
          <a:sx n="100" d="100"/>
          <a:sy n="100" d="100"/>
        </p:scale>
        <p:origin x="-128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07009-20FD-49D5-AB41-BA63684E522B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1577C-2213-4ED4-BA2D-F0AF3650B2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Vertical cascade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dog 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2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8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1577C-2213-4ED4-BA2D-F0AF3650B2B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27F66-45C4-4ADA-AE18-F378C8010D1A}" type="datetimeFigureOut">
              <a:rPr lang="en-US" smtClean="0"/>
              <a:pPr/>
              <a:t>11/17/13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24B-998C-48C6-A349-D9604B72B7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52400"/>
            <a:ext cx="5867400" cy="2514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Joint Modeling of Temporarily Overlapping Responses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SCCNLogoHighwUCS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0" y="589882"/>
            <a:ext cx="1322424" cy="1740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6850" y="196207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Matthew Burns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92430" y="3048000"/>
            <a:ext cx="1219200" cy="12192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11630" y="3048000"/>
            <a:ext cx="457200" cy="32004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368830" y="3048000"/>
            <a:ext cx="228600" cy="32004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97430" y="3048000"/>
            <a:ext cx="3276600" cy="16764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74030" y="4267200"/>
            <a:ext cx="609600" cy="457200"/>
          </a:xfrm>
          <a:prstGeom prst="line">
            <a:avLst/>
          </a:prstGeom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49630" y="3048000"/>
            <a:ext cx="1219200" cy="1219200"/>
          </a:xfrm>
          <a:prstGeom prst="lin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68830" y="3048000"/>
            <a:ext cx="457200" cy="3200400"/>
          </a:xfrm>
          <a:prstGeom prst="lin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826030" y="3048000"/>
            <a:ext cx="228600" cy="3200400"/>
          </a:xfrm>
          <a:prstGeom prst="lin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54630" y="3048000"/>
            <a:ext cx="3276600" cy="1676400"/>
          </a:xfrm>
          <a:prstGeom prst="lin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331230" y="4267200"/>
            <a:ext cx="609600" cy="457200"/>
          </a:xfrm>
          <a:prstGeom prst="lin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- RSVP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experiment desig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524000"/>
            <a:ext cx="7696200" cy="48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4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066800"/>
          <a:ext cx="82296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Event Type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/>
                        <a:t>Description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Non-target frame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 frame (contains airplane)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“No targets” response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“One target” response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Block start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Start of trial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“Correct” feedback given to participant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“Incorrect” feedback given to participant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Burst start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 ERP and rERP for all 127 channels.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At each event, subtract the ERP and combined </a:t>
            </a:r>
            <a:r>
              <a:rPr lang="en-US" dirty="0" err="1" smtClean="0"/>
              <a:t>rERP</a:t>
            </a:r>
            <a:r>
              <a:rPr lang="en-US" dirty="0" smtClean="0"/>
              <a:t> estimates from original signal (noise).   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Subtract variance of noise from variance of original signal (</a:t>
            </a:r>
            <a:r>
              <a:rPr lang="en-US" b="1" dirty="0" smtClean="0"/>
              <a:t>Reduction of Variance</a:t>
            </a:r>
            <a:r>
              <a:rPr lang="en-US" dirty="0" smtClean="0"/>
              <a:t>: </a:t>
            </a:r>
            <a:r>
              <a:rPr lang="en-US" i="1" dirty="0" smtClean="0"/>
              <a:t>AKA ROV or R</a:t>
            </a:r>
            <a:r>
              <a:rPr lang="en-US" i="1" baseline="30000" dirty="0" smtClean="0"/>
              <a:t>2</a:t>
            </a:r>
            <a:r>
              <a:rPr lang="en-US" i="1" dirty="0" smtClean="0"/>
              <a:t>  or Coefficient of Determination</a:t>
            </a:r>
            <a:r>
              <a:rPr lang="en-US" dirty="0" smtClean="0"/>
              <a:t>).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 17– ERP &amp; rERP Estimates </a:t>
            </a:r>
            <a:endParaRPr lang="en-US" dirty="0"/>
          </a:p>
        </p:txBody>
      </p:sp>
      <p:pic>
        <p:nvPicPr>
          <p:cNvPr id="5" name="Picture 4" descr="erp estimate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4073" r="3077" b="59294"/>
          <a:stretch/>
        </p:blipFill>
        <p:spPr>
          <a:xfrm>
            <a:off x="457200" y="1143000"/>
            <a:ext cx="8153401" cy="4937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ERP &amp; rERP R</a:t>
            </a:r>
            <a:r>
              <a:rPr lang="en-US" baseline="30000" dirty="0" smtClean="0"/>
              <a:t>2</a:t>
            </a:r>
            <a:endParaRPr lang="en-US" dirty="0"/>
          </a:p>
        </p:txBody>
      </p:sp>
      <p:pic>
        <p:nvPicPr>
          <p:cNvPr id="3" name="Picture 2" descr="rov estimates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" t="5187" r="5502" b="59628"/>
          <a:stretch/>
        </p:blipFill>
        <p:spPr>
          <a:xfrm>
            <a:off x="457200" y="1219200"/>
            <a:ext cx="8001000" cy="48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Regression better than averaging? </a:t>
            </a:r>
          </a:p>
          <a:p>
            <a:pPr lvl="1"/>
            <a:r>
              <a:rPr lang="en-US" dirty="0" smtClean="0"/>
              <a:t>If there is </a:t>
            </a:r>
            <a:r>
              <a:rPr lang="en-US" b="1" i="1" dirty="0" smtClean="0"/>
              <a:t>systematic overlap </a:t>
            </a:r>
            <a:r>
              <a:rPr lang="en-US" dirty="0" smtClean="0"/>
              <a:t>with other ERPs, </a:t>
            </a:r>
            <a:r>
              <a:rPr lang="en-US" b="1" i="1" dirty="0" smtClean="0"/>
              <a:t>yes</a:t>
            </a:r>
            <a:r>
              <a:rPr lang="en-US" dirty="0" smtClean="0"/>
              <a:t>.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If there is </a:t>
            </a:r>
            <a:r>
              <a:rPr lang="en-US" b="1" i="1" dirty="0" smtClean="0"/>
              <a:t>no overlap</a:t>
            </a:r>
            <a:r>
              <a:rPr lang="en-US" dirty="0" smtClean="0"/>
              <a:t>, regression produces the </a:t>
            </a:r>
            <a:r>
              <a:rPr lang="en-US" b="1" i="1" dirty="0" smtClean="0"/>
              <a:t>same</a:t>
            </a:r>
            <a:r>
              <a:rPr lang="en-US" dirty="0" smtClean="0"/>
              <a:t> </a:t>
            </a:r>
            <a:r>
              <a:rPr lang="en-US" b="1" i="1" dirty="0" smtClean="0"/>
              <a:t>results</a:t>
            </a:r>
            <a:r>
              <a:rPr lang="en-US" dirty="0" smtClean="0"/>
              <a:t> as averaging. 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ICA components show a higher concentration of ROV compared with channels for each method.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rERP Toolbox Overview</a:t>
            </a:r>
            <a:endParaRPr lang="en-US" dirty="0"/>
          </a:p>
        </p:txBody>
      </p:sp>
      <p:pic>
        <p:nvPicPr>
          <p:cNvPr id="4" name="Picture 3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3" y="12192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5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ownload: </a:t>
            </a:r>
            <a:r>
              <a:rPr lang="en-US" u="sng" dirty="0" err="1" smtClean="0"/>
              <a:t>github.com</a:t>
            </a:r>
            <a:r>
              <a:rPr lang="en-US" u="sng" dirty="0" smtClean="0"/>
              <a:t>/mattb243/rERP</a:t>
            </a:r>
          </a:p>
          <a:p>
            <a:pPr lvl="1"/>
            <a:r>
              <a:rPr lang="en-US" dirty="0" smtClean="0"/>
              <a:t>Will be available in plugin manager in the future</a:t>
            </a:r>
          </a:p>
          <a:p>
            <a:pPr lvl="1"/>
            <a:endParaRPr lang="en-US" dirty="0" smtClean="0"/>
          </a:p>
          <a:p>
            <a:r>
              <a:rPr lang="en-US" b="1" dirty="0"/>
              <a:t>s</a:t>
            </a:r>
            <a:r>
              <a:rPr lang="en-US" b="1" dirty="0" smtClean="0"/>
              <a:t>upport: </a:t>
            </a:r>
            <a:r>
              <a:rPr lang="en-US" u="sng" dirty="0" smtClean="0"/>
              <a:t>rerptoolbox@gmail.com</a:t>
            </a:r>
          </a:p>
          <a:p>
            <a:pPr lvl="1"/>
            <a:r>
              <a:rPr lang="en-US" dirty="0" smtClean="0"/>
              <a:t>Bug reports</a:t>
            </a:r>
          </a:p>
          <a:p>
            <a:pPr lvl="1"/>
            <a:r>
              <a:rPr lang="en-US" dirty="0" smtClean="0"/>
              <a:t>Subject “ADD” to receive updates on this project, new pubs, etc. 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doc: </a:t>
            </a:r>
            <a:r>
              <a:rPr lang="hu-HU" u="sng" dirty="0"/>
              <a:t>http://sccn.ucsd.edu/wiki/EEGLAB/RERP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0119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rERP</a:t>
            </a:r>
            <a:endParaRPr lang="en-US" dirty="0"/>
          </a:p>
        </p:txBody>
      </p:sp>
      <p:pic>
        <p:nvPicPr>
          <p:cNvPr id="7" name="Picture 6" descr="RerpByEventTyp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05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rERP</a:t>
            </a:r>
            <a:endParaRPr lang="en-US" dirty="0"/>
          </a:p>
        </p:txBody>
      </p:sp>
      <p:pic>
        <p:nvPicPr>
          <p:cNvPr id="3" name="Picture 2" descr="RerpByComponen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129194"/>
            <a:ext cx="9105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9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dirty="0" smtClean="0"/>
              <a:t>Previous Work and Background</a:t>
            </a:r>
          </a:p>
          <a:p>
            <a:r>
              <a:rPr lang="en-US" dirty="0" smtClean="0"/>
              <a:t>Event Related Potential Regression</a:t>
            </a:r>
          </a:p>
          <a:p>
            <a:r>
              <a:rPr lang="en-US" dirty="0" smtClean="0"/>
              <a:t>Experimental Validation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rERP Toolbox Walkthrough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rERSP</a:t>
            </a:r>
            <a:endParaRPr lang="en-US" dirty="0"/>
          </a:p>
        </p:txBody>
      </p:sp>
      <p:pic>
        <p:nvPicPr>
          <p:cNvPr id="4" name="Picture 3" descr="RerspType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229600" cy="584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9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rERPimage</a:t>
            </a:r>
            <a:endParaRPr lang="en-US" dirty="0"/>
          </a:p>
        </p:txBody>
      </p:sp>
      <p:pic>
        <p:nvPicPr>
          <p:cNvPr id="3" name="Picture 2" descr="RerpImageData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3" t="3986" r="8779" b="6234"/>
          <a:stretch/>
        </p:blipFill>
        <p:spPr>
          <a:xfrm>
            <a:off x="3124200" y="990600"/>
            <a:ext cx="2743200" cy="5707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3" t="3723" r="7950" b="6270"/>
          <a:stretch/>
        </p:blipFill>
        <p:spPr>
          <a:xfrm>
            <a:off x="152400" y="990600"/>
            <a:ext cx="2971800" cy="5704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t="4215" r="7840" b="6326"/>
          <a:stretch/>
        </p:blipFill>
        <p:spPr>
          <a:xfrm>
            <a:off x="5893298" y="1011577"/>
            <a:ext cx="3047999" cy="56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9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Basic Design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5600" y="5181600"/>
            <a:ext cx="3505200" cy="762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RerpResult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i="1" dirty="0" smtClean="0">
                <a:solidFill>
                  <a:schemeClr val="tx1"/>
                </a:solidFill>
              </a:rPr>
              <a:t>class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3429000"/>
            <a:ext cx="8229600" cy="762000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pop_rerp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i="1" dirty="0" smtClean="0">
                <a:solidFill>
                  <a:schemeClr val="tx1"/>
                </a:solidFill>
              </a:rPr>
              <a:t>function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676400"/>
            <a:ext cx="3505200" cy="76200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EEG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i="1" dirty="0" err="1" smtClean="0">
                <a:solidFill>
                  <a:schemeClr val="tx1"/>
                </a:solidFill>
              </a:rPr>
              <a:t>struct</a:t>
            </a:r>
            <a:endParaRPr lang="en-US" sz="3600" i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57800" y="1676400"/>
            <a:ext cx="3505200" cy="762000"/>
          </a:xfrm>
          <a:prstGeom prst="rect">
            <a:avLst/>
          </a:prstGeom>
          <a:noFill/>
          <a:ln w="381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RerpProfile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i="1" dirty="0" smtClean="0">
                <a:solidFill>
                  <a:schemeClr val="tx1"/>
                </a:solidFill>
              </a:rPr>
              <a:t>class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4" idx="2"/>
          </p:cNvCxnSpPr>
          <p:nvPr/>
        </p:nvCxnSpPr>
        <p:spPr>
          <a:xfrm>
            <a:off x="2286000" y="2438400"/>
            <a:ext cx="0" cy="990600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162800" y="2438400"/>
            <a:ext cx="0" cy="990600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48200" y="4191000"/>
            <a:ext cx="0" cy="99060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15" idx="1"/>
          </p:cNvCxnSpPr>
          <p:nvPr/>
        </p:nvCxnSpPr>
        <p:spPr>
          <a:xfrm>
            <a:off x="4038600" y="2057400"/>
            <a:ext cx="1219200" cy="0"/>
          </a:xfrm>
          <a:prstGeom prst="straightConnector1">
            <a:avLst/>
          </a:prstGeom>
          <a:ln w="38100" cmpd="sng">
            <a:solidFill>
              <a:srgbClr val="00B05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53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Profile</a:t>
            </a:r>
            <a:r>
              <a:rPr lang="en-US" dirty="0" smtClean="0"/>
              <a:t>: GUI</a:t>
            </a:r>
            <a:endParaRPr lang="en-US" dirty="0"/>
          </a:p>
        </p:txBody>
      </p:sp>
      <p:pic>
        <p:nvPicPr>
          <p:cNvPr id="5" name="Picture 4" descr="eeglab run 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4509255" cy="4918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1066800"/>
            <a:ext cx="41147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Get started quickly by using the EEGLAB GUI menu: </a:t>
            </a:r>
            <a:r>
              <a:rPr lang="en-US" sz="2800" b="1" i="1" dirty="0" smtClean="0"/>
              <a:t>Tools-&gt; rERP-&gt; Run Dataset-&gt; New profile</a:t>
            </a:r>
          </a:p>
          <a:p>
            <a:pPr marL="285750" indent="-285750">
              <a:buFont typeface="Arial"/>
              <a:buChar char="•"/>
            </a:pPr>
            <a:endParaRPr lang="en-US" sz="2800" b="1" i="1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To view and edit an existing profile: </a:t>
            </a:r>
            <a:r>
              <a:rPr lang="en-US" sz="2800" b="1" i="1" dirty="0" err="1" smtClean="0"/>
              <a:t>pop_rerp</a:t>
            </a:r>
            <a:r>
              <a:rPr lang="en-US" sz="2800" b="1" i="1" dirty="0" smtClean="0"/>
              <a:t>(EEG, profile, </a:t>
            </a:r>
            <a:r>
              <a:rPr lang="en-US" sz="2800" b="1" i="1" dirty="0" smtClean="0">
                <a:solidFill>
                  <a:srgbClr val="FF00FF"/>
                </a:solidFill>
              </a:rPr>
              <a:t>‘</a:t>
            </a:r>
            <a:r>
              <a:rPr lang="en-US" sz="2800" b="1" i="1" dirty="0" err="1" smtClean="0">
                <a:solidFill>
                  <a:srgbClr val="FF00FF"/>
                </a:solidFill>
              </a:rPr>
              <a:t>force_gui</a:t>
            </a:r>
            <a:r>
              <a:rPr lang="en-US" sz="2800" b="1" i="1" dirty="0" smtClean="0">
                <a:solidFill>
                  <a:srgbClr val="FF00FF"/>
                </a:solidFill>
              </a:rPr>
              <a:t>’</a:t>
            </a:r>
            <a:r>
              <a:rPr lang="en-US" sz="2800" b="1" i="1" dirty="0" smtClean="0"/>
              <a:t>, 1); 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71868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Profile</a:t>
            </a:r>
            <a:r>
              <a:rPr lang="en-US" dirty="0" smtClean="0"/>
              <a:t>: GUI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1" y="1077092"/>
            <a:ext cx="6667897" cy="56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Profile</a:t>
            </a:r>
            <a:r>
              <a:rPr lang="en-US" dirty="0" smtClean="0"/>
              <a:t>: general settings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33"/>
          <a:stretch/>
        </p:blipFill>
        <p:spPr>
          <a:xfrm>
            <a:off x="0" y="1676400"/>
            <a:ext cx="9144000" cy="644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089970"/>
            <a:ext cx="83902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Choose </a:t>
            </a:r>
            <a:r>
              <a:rPr lang="en-US" sz="3200" u="sng" dirty="0" smtClean="0"/>
              <a:t>channels or </a:t>
            </a:r>
            <a:r>
              <a:rPr lang="en-US" sz="3200" u="sng" dirty="0" smtClean="0"/>
              <a:t>components</a:t>
            </a:r>
            <a:endParaRPr lang="en-US" sz="3200" u="sng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Choose </a:t>
            </a:r>
            <a:r>
              <a:rPr lang="en-US" sz="3200" u="sng" dirty="0" smtClean="0"/>
              <a:t>rERP or </a:t>
            </a:r>
            <a:r>
              <a:rPr lang="en-US" sz="3200" u="sng" dirty="0" err="1" smtClean="0"/>
              <a:t>rERSP</a:t>
            </a:r>
            <a:r>
              <a:rPr lang="en-US" sz="3200" dirty="0" smtClean="0"/>
              <a:t> (time-frequency)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Enable </a:t>
            </a:r>
            <a:r>
              <a:rPr lang="en-US" sz="3200" u="sng" dirty="0" smtClean="0"/>
              <a:t>automatic result saving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Set </a:t>
            </a:r>
            <a:r>
              <a:rPr lang="en-US" sz="3200" u="sng" dirty="0" smtClean="0"/>
              <a:t>epoch boundaries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017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Profile</a:t>
            </a:r>
            <a:r>
              <a:rPr lang="en-US" dirty="0" smtClean="0"/>
              <a:t>: artifact settings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967097"/>
            <a:ext cx="83902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Enable automatic </a:t>
            </a:r>
            <a:r>
              <a:rPr lang="en-US" sz="3200" u="sng" dirty="0" smtClean="0"/>
              <a:t>artifact rejection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Enter the name of custom </a:t>
            </a:r>
            <a:r>
              <a:rPr lang="en-US" sz="3200" u="sng" dirty="0" smtClean="0"/>
              <a:t>artifact function</a:t>
            </a:r>
          </a:p>
          <a:p>
            <a:pPr lvl="1"/>
            <a:r>
              <a:rPr lang="en-US" sz="3200" i="1" dirty="0" smtClean="0"/>
              <a:t>or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Use a logical index </a:t>
            </a:r>
            <a:r>
              <a:rPr lang="en-US" sz="3200" u="sng" dirty="0" smtClean="0"/>
              <a:t>artifact variable</a:t>
            </a:r>
            <a:r>
              <a:rPr lang="en-US" sz="3200" dirty="0" smtClean="0"/>
              <a:t> from the workspace. </a:t>
            </a:r>
          </a:p>
        </p:txBody>
      </p:sp>
      <p:pic>
        <p:nvPicPr>
          <p:cNvPr id="3" name="Picture 2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" y="1671697"/>
            <a:ext cx="9144000" cy="5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Profile</a:t>
            </a:r>
            <a:r>
              <a:rPr lang="en-US" dirty="0" smtClean="0"/>
              <a:t>: event types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3189982"/>
            <a:ext cx="8390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u="sng" dirty="0" smtClean="0"/>
              <a:t>Choose event types </a:t>
            </a:r>
            <a:r>
              <a:rPr lang="en-US" sz="3200" dirty="0" smtClean="0"/>
              <a:t> to be included in the regression framework.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1" y="1589782"/>
            <a:ext cx="876597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Profile</a:t>
            </a:r>
            <a:r>
              <a:rPr lang="en-US" dirty="0" smtClean="0"/>
              <a:t>: Hierarchical Event Description (HED) Tags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4953000"/>
            <a:ext cx="83902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Enable and configure </a:t>
            </a:r>
            <a:r>
              <a:rPr lang="en-US" sz="3200" u="sng" dirty="0" smtClean="0"/>
              <a:t>hierarchical regression</a:t>
            </a:r>
            <a:r>
              <a:rPr lang="en-US" sz="3200" dirty="0" smtClean="0"/>
              <a:t> 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400" i="1" dirty="0" smtClean="0"/>
              <a:t>Hint: EEG </a:t>
            </a:r>
            <a:r>
              <a:rPr lang="en-US" sz="2400" i="1" dirty="0" err="1" smtClean="0"/>
              <a:t>struct</a:t>
            </a:r>
            <a:r>
              <a:rPr lang="en-US" sz="2400" i="1" dirty="0" smtClean="0"/>
              <a:t> must be tagged: ( i.e. </a:t>
            </a:r>
            <a:r>
              <a:rPr lang="en-US" sz="2400" i="1" dirty="0" err="1" smtClean="0"/>
              <a:t>EEG.event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).</a:t>
            </a:r>
            <a:r>
              <a:rPr lang="en-US" sz="2400" i="1" dirty="0" err="1" smtClean="0"/>
              <a:t>hedTag</a:t>
            </a:r>
            <a:r>
              <a:rPr lang="en-US" sz="2400" i="1" dirty="0" smtClean="0"/>
              <a:t> = </a:t>
            </a:r>
            <a:r>
              <a:rPr lang="en-US" sz="2400" i="1" dirty="0" err="1" smtClean="0"/>
              <a:t>hedString</a:t>
            </a:r>
            <a:r>
              <a:rPr lang="en-US" sz="2400" i="1" dirty="0" smtClean="0"/>
              <a:t>; 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3" y="1447800"/>
            <a:ext cx="9051086" cy="3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7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About HED Tags</a:t>
            </a:r>
            <a:endParaRPr lang="en-US" dirty="0"/>
          </a:p>
        </p:txBody>
      </p:sp>
      <p:pic>
        <p:nvPicPr>
          <p:cNvPr id="5" name="Picture 4" descr="hed_tree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" t="652" r="79682" b="78057"/>
          <a:stretch/>
        </p:blipFill>
        <p:spPr>
          <a:xfrm>
            <a:off x="5886990" y="2286000"/>
            <a:ext cx="3257010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" y="1455430"/>
            <a:ext cx="4929572" cy="6740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Event type</a:t>
            </a:r>
            <a:r>
              <a:rPr lang="en-US" sz="2800" u="sng" dirty="0" smtClean="0"/>
              <a:t>: </a:t>
            </a:r>
            <a:r>
              <a:rPr lang="en-US" sz="2800" u="sng" dirty="0" err="1" smtClean="0"/>
              <a:t>Hed</a:t>
            </a:r>
            <a:r>
              <a:rPr lang="en-US" sz="2800" u="sng" dirty="0" smtClean="0"/>
              <a:t> Tags</a:t>
            </a:r>
          </a:p>
          <a:p>
            <a:endParaRPr lang="en-US" sz="2800" dirty="0" smtClean="0"/>
          </a:p>
          <a:p>
            <a:r>
              <a:rPr lang="en-US" sz="2400" b="1" dirty="0" smtClean="0"/>
              <a:t>1</a:t>
            </a:r>
            <a:r>
              <a:rPr lang="en-US" sz="2400" dirty="0" smtClean="0"/>
              <a:t>: 	stimulus</a:t>
            </a:r>
            <a:r>
              <a:rPr lang="en-US" sz="2400" dirty="0"/>
              <a:t>/</a:t>
            </a:r>
            <a:r>
              <a:rPr lang="en-US" sz="2400" dirty="0" smtClean="0"/>
              <a:t>visual</a:t>
            </a:r>
          </a:p>
          <a:p>
            <a:r>
              <a:rPr lang="en-US" sz="2400" dirty="0" smtClean="0"/>
              <a:t>	stimulus</a:t>
            </a:r>
            <a:r>
              <a:rPr lang="en-US" sz="2400" dirty="0"/>
              <a:t>/</a:t>
            </a:r>
            <a:r>
              <a:rPr lang="en-US" sz="2400" dirty="0" smtClean="0"/>
              <a:t>expected</a:t>
            </a:r>
            <a:endParaRPr lang="en-US" sz="2400" dirty="0"/>
          </a:p>
          <a:p>
            <a:r>
              <a:rPr lang="en-US" sz="2400" b="1" dirty="0" smtClean="0"/>
              <a:t>2</a:t>
            </a:r>
            <a:r>
              <a:rPr lang="en-US" sz="2400" dirty="0" smtClean="0"/>
              <a:t>:	</a:t>
            </a:r>
            <a:r>
              <a:rPr lang="en-US" sz="2400" dirty="0"/>
              <a:t>stimulus/visual</a:t>
            </a:r>
          </a:p>
          <a:p>
            <a:r>
              <a:rPr lang="en-US" sz="2400" dirty="0"/>
              <a:t>	stimulus/</a:t>
            </a:r>
            <a:r>
              <a:rPr lang="en-US" sz="2400" dirty="0" smtClean="0"/>
              <a:t>expected/target</a:t>
            </a:r>
          </a:p>
          <a:p>
            <a:r>
              <a:rPr lang="en-US" sz="2400" b="1" dirty="0" smtClean="0"/>
              <a:t>4</a:t>
            </a:r>
            <a:r>
              <a:rPr lang="en-US" sz="2400" dirty="0" smtClean="0"/>
              <a:t>:	</a:t>
            </a:r>
            <a:r>
              <a:rPr lang="it-IT" sz="2400" dirty="0" err="1"/>
              <a:t>response</a:t>
            </a:r>
            <a:r>
              <a:rPr lang="it-IT" sz="2400" dirty="0"/>
              <a:t>/</a:t>
            </a:r>
            <a:r>
              <a:rPr lang="it-IT" sz="2400" dirty="0" err="1"/>
              <a:t>button</a:t>
            </a:r>
            <a:r>
              <a:rPr lang="it-IT" sz="2400" dirty="0"/>
              <a:t> </a:t>
            </a:r>
            <a:r>
              <a:rPr lang="it-IT" sz="2400" dirty="0" smtClean="0"/>
              <a:t>press</a:t>
            </a:r>
          </a:p>
          <a:p>
            <a:r>
              <a:rPr lang="it-IT" sz="2400" b="1" dirty="0" smtClean="0"/>
              <a:t>32</a:t>
            </a:r>
            <a:r>
              <a:rPr lang="it-IT" sz="2400" dirty="0" smtClean="0"/>
              <a:t>:	</a:t>
            </a:r>
            <a:r>
              <a:rPr lang="ro-RO" sz="2400" dirty="0"/>
              <a:t>stimulus/</a:t>
            </a:r>
            <a:r>
              <a:rPr lang="ro-RO" sz="2400" dirty="0" smtClean="0"/>
              <a:t>visual</a:t>
            </a:r>
          </a:p>
          <a:p>
            <a:r>
              <a:rPr lang="ro-RO" sz="2400" dirty="0"/>
              <a:t>	</a:t>
            </a:r>
            <a:r>
              <a:rPr lang="ro-RO" sz="2400" dirty="0" smtClean="0"/>
              <a:t>stimulus</a:t>
            </a:r>
            <a:r>
              <a:rPr lang="ro-RO" sz="2400" dirty="0"/>
              <a:t>/feedback/</a:t>
            </a:r>
            <a:r>
              <a:rPr lang="ro-RO" sz="2400" dirty="0" smtClean="0"/>
              <a:t>correct</a:t>
            </a:r>
          </a:p>
          <a:p>
            <a:r>
              <a:rPr lang="ro-RO" sz="2400" b="1" dirty="0" smtClean="0"/>
              <a:t>64</a:t>
            </a:r>
            <a:r>
              <a:rPr lang="ro-RO" sz="2400" dirty="0" smtClean="0"/>
              <a:t>:	</a:t>
            </a:r>
            <a:r>
              <a:rPr lang="ro-RO" sz="2400" dirty="0"/>
              <a:t>stimulus/</a:t>
            </a:r>
            <a:r>
              <a:rPr lang="ro-RO" sz="2400" dirty="0" smtClean="0"/>
              <a:t>visual</a:t>
            </a:r>
          </a:p>
          <a:p>
            <a:r>
              <a:rPr lang="ro-RO" sz="2400" dirty="0"/>
              <a:t>	</a:t>
            </a:r>
            <a:r>
              <a:rPr lang="ro-RO" sz="2400" dirty="0" smtClean="0"/>
              <a:t>stimulus</a:t>
            </a:r>
            <a:r>
              <a:rPr lang="ro-RO" sz="2400" dirty="0"/>
              <a:t>/feedback</a:t>
            </a:r>
            <a:r>
              <a:rPr lang="ro-RO" sz="2400" dirty="0" smtClean="0"/>
              <a:t>/incorrect</a:t>
            </a:r>
            <a:endParaRPr lang="ro-RO" sz="2400" dirty="0"/>
          </a:p>
          <a:p>
            <a:endParaRPr lang="ro-RO" sz="2400" dirty="0"/>
          </a:p>
          <a:p>
            <a:endParaRPr lang="it-IT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09600" y="1371600"/>
            <a:ext cx="4876800" cy="457200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486400" y="1371600"/>
            <a:ext cx="1524000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10400" y="1371600"/>
            <a:ext cx="0" cy="7620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5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0037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lvl="0">
              <a:buNone/>
            </a:pPr>
            <a:r>
              <a:rPr lang="en-US" sz="2000" dirty="0"/>
              <a:t>H. </a:t>
            </a:r>
            <a:r>
              <a:rPr lang="en-US" sz="2000" dirty="0" err="1"/>
              <a:t>Hinrichs</a:t>
            </a:r>
            <a:r>
              <a:rPr lang="en-US" sz="2000" dirty="0"/>
              <a:t>, M. </a:t>
            </a:r>
            <a:r>
              <a:rPr lang="en-US" sz="2000" dirty="0" err="1"/>
              <a:t>Scholz</a:t>
            </a:r>
            <a:r>
              <a:rPr lang="en-US" sz="2000" dirty="0"/>
              <a:t>, C. </a:t>
            </a:r>
            <a:r>
              <a:rPr lang="en-US" sz="2000" dirty="0" err="1"/>
              <a:t>Tempelmann</a:t>
            </a:r>
            <a:r>
              <a:rPr lang="en-US" sz="2000" dirty="0"/>
              <a:t>, M. G. </a:t>
            </a:r>
            <a:r>
              <a:rPr lang="en-US" sz="2000" dirty="0" err="1"/>
              <a:t>Woldorff</a:t>
            </a:r>
            <a:r>
              <a:rPr lang="en-US" sz="2000" dirty="0"/>
              <a:t>, A. M. Dale, and H. J. </a:t>
            </a:r>
            <a:r>
              <a:rPr lang="en-US" sz="2000" dirty="0" err="1"/>
              <a:t>Heinze</a:t>
            </a:r>
            <a:r>
              <a:rPr lang="en-US" sz="2000" dirty="0"/>
              <a:t>, "</a:t>
            </a:r>
            <a:r>
              <a:rPr lang="en-US" sz="2000" dirty="0" err="1"/>
              <a:t>Deconvolution</a:t>
            </a:r>
            <a:r>
              <a:rPr lang="en-US" sz="2000" dirty="0"/>
              <a:t> of event-related fMRI responses in fast-rate experimental designs: tracking amplitude variations," </a:t>
            </a:r>
            <a:r>
              <a:rPr lang="en-US" sz="2000" i="1" dirty="0"/>
              <a:t>Journal of Cognitive Neuroscience, </a:t>
            </a:r>
            <a:r>
              <a:rPr lang="en-US" sz="2000" dirty="0"/>
              <a:t>vol. 12, pp. 76-89, 2000</a:t>
            </a:r>
            <a:r>
              <a:rPr lang="en-US" sz="2000" dirty="0" smtClean="0"/>
              <a:t>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 smtClean="0"/>
              <a:t>Smith, Nathaniel . “Scaling Up Psycholinguistics”. Dissertation, University of California, San Diego. 2011. </a:t>
            </a:r>
          </a:p>
          <a:p>
            <a:pPr>
              <a:buNone/>
            </a:pPr>
            <a:endParaRPr lang="en-US" sz="2000" dirty="0" smtClean="0"/>
          </a:p>
          <a:p>
            <a:pPr lvl="0">
              <a:buNone/>
            </a:pPr>
            <a:r>
              <a:rPr lang="en-US" sz="2000" dirty="0"/>
              <a:t>C. R. </a:t>
            </a:r>
            <a:r>
              <a:rPr lang="en-US" sz="2000" dirty="0" err="1"/>
              <a:t>Pernet</a:t>
            </a:r>
            <a:r>
              <a:rPr lang="en-US" sz="2000" dirty="0"/>
              <a:t>, N. </a:t>
            </a:r>
            <a:r>
              <a:rPr lang="en-US" sz="2000" dirty="0" err="1"/>
              <a:t>Chauveau</a:t>
            </a:r>
            <a:r>
              <a:rPr lang="en-US" sz="2000" dirty="0"/>
              <a:t>, C. Gaspar, and G. A. </a:t>
            </a:r>
            <a:r>
              <a:rPr lang="en-US" sz="2000" dirty="0" err="1"/>
              <a:t>Rousselet</a:t>
            </a:r>
            <a:r>
              <a:rPr lang="en-US" sz="2000" dirty="0"/>
              <a:t>, "Limo EEG: a toolbox for hierarchical linear modeling of electroencephalographic data," </a:t>
            </a:r>
            <a:r>
              <a:rPr lang="en-US" sz="2000" i="1" dirty="0"/>
              <a:t>Computational intelligence and neuroscience, </a:t>
            </a:r>
            <a:r>
              <a:rPr lang="en-US" sz="2000" dirty="0"/>
              <a:t>vol. 2011, p. 3, 2011</a:t>
            </a:r>
            <a:r>
              <a:rPr lang="en-US" sz="2000" dirty="0" smtClean="0"/>
              <a:t>.</a:t>
            </a:r>
          </a:p>
          <a:p>
            <a:pPr lvl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lvl="0">
              <a:buNone/>
            </a:pPr>
            <a:r>
              <a:rPr lang="en-US" sz="2000" dirty="0">
                <a:solidFill>
                  <a:srgbClr val="FF0000"/>
                </a:solidFill>
              </a:rPr>
              <a:t>M. D. Burns, N. </a:t>
            </a:r>
            <a:r>
              <a:rPr lang="en-US" sz="2000" dirty="0" err="1">
                <a:solidFill>
                  <a:srgbClr val="FF0000"/>
                </a:solidFill>
              </a:rPr>
              <a:t>Bigdely-Shamlo</a:t>
            </a:r>
            <a:r>
              <a:rPr lang="en-US" sz="2000" dirty="0">
                <a:solidFill>
                  <a:srgbClr val="FF0000"/>
                </a:solidFill>
              </a:rPr>
              <a:t>, N. J. Smith, K. </a:t>
            </a:r>
            <a:r>
              <a:rPr lang="en-US" sz="2000" dirty="0" err="1">
                <a:solidFill>
                  <a:srgbClr val="FF0000"/>
                </a:solidFill>
              </a:rPr>
              <a:t>Kreutz</a:t>
            </a:r>
            <a:r>
              <a:rPr lang="en-US" sz="2000" dirty="0">
                <a:solidFill>
                  <a:srgbClr val="FF0000"/>
                </a:solidFill>
              </a:rPr>
              <a:t>-Delgado, and S. </a:t>
            </a:r>
            <a:r>
              <a:rPr lang="en-US" sz="2000" dirty="0" err="1">
                <a:solidFill>
                  <a:srgbClr val="FF0000"/>
                </a:solidFill>
              </a:rPr>
              <a:t>Makeig</a:t>
            </a:r>
            <a:r>
              <a:rPr lang="en-US" sz="2000" dirty="0">
                <a:solidFill>
                  <a:srgbClr val="FF0000"/>
                </a:solidFill>
              </a:rPr>
              <a:t>, "Comparison of Averaging and Regression Techniques for Estimating Event Related Potentials," presented at the 2013 IEEE Engineering in Medicine and Biology </a:t>
            </a:r>
            <a:r>
              <a:rPr lang="en-US" sz="2000" dirty="0" smtClean="0">
                <a:solidFill>
                  <a:srgbClr val="FF0000"/>
                </a:solidFill>
              </a:rPr>
              <a:t>Conference. 2013. </a:t>
            </a:r>
            <a:endParaRPr lang="en-US" sz="20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Previous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Hierarchical Regression</a:t>
            </a:r>
            <a:endParaRPr lang="en-US" dirty="0"/>
          </a:p>
        </p:txBody>
      </p:sp>
      <p:pic>
        <p:nvPicPr>
          <p:cNvPr id="11" name="Picture 10" descr="Hierarchical summation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6" y="1231900"/>
            <a:ext cx="8697156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Profile</a:t>
            </a:r>
            <a:r>
              <a:rPr lang="en-US" dirty="0" smtClean="0"/>
              <a:t>: HED Tags </a:t>
            </a:r>
            <a:r>
              <a:rPr lang="en-US" i="1" dirty="0" smtClean="0"/>
              <a:t>{ Separator Tags }</a:t>
            </a:r>
            <a:endParaRPr lang="en-US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5410200"/>
            <a:ext cx="784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620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906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8288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670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192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6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960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724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058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6294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34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62400" y="4038600"/>
            <a:ext cx="0" cy="251460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5791200"/>
            <a:ext cx="1715534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“Block 1”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>
            <a:off x="533400" y="6083588"/>
            <a:ext cx="1143000" cy="12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</p:cNvCxnSpPr>
          <p:nvPr/>
        </p:nvCxnSpPr>
        <p:spPr>
          <a:xfrm>
            <a:off x="3391934" y="6083588"/>
            <a:ext cx="570466" cy="12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05400" y="5791200"/>
            <a:ext cx="1715534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“Block 2”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>
          <a:xfrm flipH="1">
            <a:off x="3962400" y="6083588"/>
            <a:ext cx="1143000" cy="12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6820934" y="6083588"/>
            <a:ext cx="1561066" cy="1241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1295400"/>
            <a:ext cx="2880115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Custom/Block/1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62600" y="1295400"/>
            <a:ext cx="2880115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Custom/Block/2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46" name="Straight Arrow Connector 45"/>
          <p:cNvCxnSpPr>
            <a:stCxn id="43" idx="2"/>
          </p:cNvCxnSpPr>
          <p:nvPr/>
        </p:nvCxnSpPr>
        <p:spPr>
          <a:xfrm flipH="1">
            <a:off x="533402" y="1880176"/>
            <a:ext cx="1363856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2"/>
          </p:cNvCxnSpPr>
          <p:nvPr/>
        </p:nvCxnSpPr>
        <p:spPr>
          <a:xfrm flipH="1">
            <a:off x="762002" y="1880176"/>
            <a:ext cx="1135256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3" idx="2"/>
          </p:cNvCxnSpPr>
          <p:nvPr/>
        </p:nvCxnSpPr>
        <p:spPr>
          <a:xfrm flipH="1">
            <a:off x="1219202" y="1880176"/>
            <a:ext cx="678056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2"/>
          </p:cNvCxnSpPr>
          <p:nvPr/>
        </p:nvCxnSpPr>
        <p:spPr>
          <a:xfrm flipH="1">
            <a:off x="1828800" y="1880176"/>
            <a:ext cx="68458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2"/>
          </p:cNvCxnSpPr>
          <p:nvPr/>
        </p:nvCxnSpPr>
        <p:spPr>
          <a:xfrm>
            <a:off x="1897258" y="1880176"/>
            <a:ext cx="769742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3" idx="2"/>
          </p:cNvCxnSpPr>
          <p:nvPr/>
        </p:nvCxnSpPr>
        <p:spPr>
          <a:xfrm flipH="1">
            <a:off x="990602" y="1880176"/>
            <a:ext cx="906656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4" idx="2"/>
          </p:cNvCxnSpPr>
          <p:nvPr/>
        </p:nvCxnSpPr>
        <p:spPr>
          <a:xfrm flipH="1">
            <a:off x="5181600" y="1880176"/>
            <a:ext cx="1821058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4" idx="2"/>
          </p:cNvCxnSpPr>
          <p:nvPr/>
        </p:nvCxnSpPr>
        <p:spPr>
          <a:xfrm flipH="1">
            <a:off x="6096000" y="1880176"/>
            <a:ext cx="906658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4" idx="2"/>
          </p:cNvCxnSpPr>
          <p:nvPr/>
        </p:nvCxnSpPr>
        <p:spPr>
          <a:xfrm>
            <a:off x="7002658" y="1880176"/>
            <a:ext cx="769742" cy="2792848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2"/>
          </p:cNvCxnSpPr>
          <p:nvPr/>
        </p:nvCxnSpPr>
        <p:spPr>
          <a:xfrm>
            <a:off x="7002658" y="1880176"/>
            <a:ext cx="1303142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2"/>
          </p:cNvCxnSpPr>
          <p:nvPr/>
        </p:nvCxnSpPr>
        <p:spPr>
          <a:xfrm flipH="1">
            <a:off x="6629400" y="1880176"/>
            <a:ext cx="373258" cy="27680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43200" y="2438400"/>
            <a:ext cx="2895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Separator tag</a:t>
            </a:r>
          </a:p>
          <a:p>
            <a:r>
              <a:rPr lang="en-US" sz="3200" b="1" dirty="0" smtClean="0"/>
              <a:t>Custom/Block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6933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43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Profile</a:t>
            </a:r>
            <a:r>
              <a:rPr lang="en-US" dirty="0"/>
              <a:t>: HED Tags </a:t>
            </a:r>
            <a:r>
              <a:rPr lang="en-US" i="1" dirty="0"/>
              <a:t>[ Continuous Tags </a:t>
            </a:r>
            <a:r>
              <a:rPr lang="en-US" i="1" dirty="0" smtClean="0"/>
              <a:t>]</a:t>
            </a:r>
            <a:endParaRPr lang="en-US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5410200"/>
            <a:ext cx="784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67000" y="3810000"/>
            <a:ext cx="0" cy="1600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192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96000" y="2362200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724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058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629400" y="4648200"/>
            <a:ext cx="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0" y="1219200"/>
            <a:ext cx="3038412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Custom/Mag/5.2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00400" y="3124200"/>
            <a:ext cx="2726828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Custom/Mag/</a:t>
            </a:r>
            <a:r>
              <a:rPr lang="en-US" sz="3200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61" name="Straight Arrow Connector 60"/>
          <p:cNvCxnSpPr>
            <a:stCxn id="44" idx="2"/>
          </p:cNvCxnSpPr>
          <p:nvPr/>
        </p:nvCxnSpPr>
        <p:spPr>
          <a:xfrm>
            <a:off x="4563814" y="3708976"/>
            <a:ext cx="3741986" cy="9392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2"/>
          </p:cNvCxnSpPr>
          <p:nvPr/>
        </p:nvCxnSpPr>
        <p:spPr>
          <a:xfrm>
            <a:off x="4563814" y="3708976"/>
            <a:ext cx="3208586" cy="9392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4" idx="2"/>
          </p:cNvCxnSpPr>
          <p:nvPr/>
        </p:nvCxnSpPr>
        <p:spPr>
          <a:xfrm>
            <a:off x="4563814" y="3708976"/>
            <a:ext cx="2065586" cy="9392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48000" y="5562600"/>
            <a:ext cx="2895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Continuous Tag</a:t>
            </a:r>
          </a:p>
          <a:p>
            <a:r>
              <a:rPr lang="en-US" sz="3200" b="1" dirty="0"/>
              <a:t>Custom/Mag</a:t>
            </a:r>
          </a:p>
        </p:txBody>
      </p:sp>
      <p:cxnSp>
        <p:nvCxnSpPr>
          <p:cNvPr id="45" name="Straight Arrow Connector 44"/>
          <p:cNvCxnSpPr>
            <a:stCxn id="44" idx="2"/>
          </p:cNvCxnSpPr>
          <p:nvPr/>
        </p:nvCxnSpPr>
        <p:spPr>
          <a:xfrm flipH="1">
            <a:off x="1219200" y="3708976"/>
            <a:ext cx="3344614" cy="9392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</p:cNvCxnSpPr>
          <p:nvPr/>
        </p:nvCxnSpPr>
        <p:spPr>
          <a:xfrm>
            <a:off x="6091206" y="1803976"/>
            <a:ext cx="4794" cy="55822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19200" y="2057400"/>
            <a:ext cx="3246402" cy="5847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</a:rPr>
              <a:t>Custom/Mag/3.25</a:t>
            </a:r>
            <a:endParaRPr lang="en-US" sz="3200" dirty="0">
              <a:solidFill>
                <a:srgbClr val="0000FF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667000" y="2667000"/>
            <a:ext cx="0" cy="121920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73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Profile</a:t>
            </a:r>
            <a:r>
              <a:rPr lang="en-US" dirty="0" smtClean="0"/>
              <a:t>: Regularization</a:t>
            </a:r>
            <a:endParaRPr lang="en-US" dirty="0"/>
          </a:p>
        </p:txBody>
      </p:sp>
      <p:pic>
        <p:nvPicPr>
          <p:cNvPr id="3" name="Picture 2" descr="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7"/>
          <a:stretch/>
        </p:blipFill>
        <p:spPr>
          <a:xfrm>
            <a:off x="856408" y="1295400"/>
            <a:ext cx="7220792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1" y="3383340"/>
            <a:ext cx="807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  Enable </a:t>
            </a:r>
            <a:r>
              <a:rPr lang="en-US" sz="3200" u="sng" dirty="0" smtClean="0"/>
              <a:t>regularization </a:t>
            </a:r>
            <a:r>
              <a:rPr lang="en-US" sz="3200" dirty="0" smtClean="0"/>
              <a:t>(</a:t>
            </a:r>
            <a:r>
              <a:rPr lang="en-US" sz="3200" i="1" dirty="0" smtClean="0"/>
              <a:t>penalized regression</a:t>
            </a:r>
            <a:r>
              <a:rPr lang="en-US" sz="3200" dirty="0" smtClean="0"/>
              <a:t>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 smtClean="0"/>
              <a:t>   </a:t>
            </a:r>
            <a:r>
              <a:rPr lang="en-US" sz="2400" i="1" dirty="0" smtClean="0"/>
              <a:t>If deselected, Ordinary Least Squares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Select </a:t>
            </a:r>
            <a:r>
              <a:rPr lang="en-US" sz="3200" u="sng" dirty="0"/>
              <a:t>p</a:t>
            </a:r>
            <a:r>
              <a:rPr lang="en-US" sz="3200" u="sng" dirty="0" smtClean="0"/>
              <a:t>enalty function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400" i="1" dirty="0" smtClean="0"/>
              <a:t>L2 Norm is fastest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Enable </a:t>
            </a:r>
            <a:r>
              <a:rPr lang="en-US" sz="3200" u="sng" dirty="0"/>
              <a:t>c</a:t>
            </a:r>
            <a:r>
              <a:rPr lang="en-US" sz="3200" u="sng" dirty="0" smtClean="0"/>
              <a:t>ross-validation</a:t>
            </a:r>
            <a:r>
              <a:rPr lang="en-US" sz="3200" dirty="0" smtClean="0"/>
              <a:t> grid search for </a:t>
            </a:r>
            <a:r>
              <a:rPr lang="en-US" sz="3200" i="1" dirty="0" err="1" smtClean="0"/>
              <a:t>λ</a:t>
            </a:r>
            <a:endParaRPr lang="en-US" sz="3200" i="1" dirty="0" smtClean="0"/>
          </a:p>
          <a:p>
            <a:pPr marL="914400" lvl="1" indent="-457200">
              <a:buFont typeface="Courier New"/>
              <a:buChar char="o"/>
            </a:pPr>
            <a:r>
              <a:rPr lang="en-US" sz="2400" i="1" dirty="0" smtClean="0"/>
              <a:t>If deselected, must specify </a:t>
            </a:r>
            <a:r>
              <a:rPr lang="en-US" sz="2400" i="1" dirty="0" err="1" smtClean="0"/>
              <a:t>λ</a:t>
            </a:r>
            <a:r>
              <a:rPr lang="en-US" sz="2400" i="1" dirty="0" smtClean="0"/>
              <a:t> manually</a:t>
            </a:r>
          </a:p>
        </p:txBody>
      </p:sp>
    </p:spTree>
    <p:extLst>
      <p:ext uri="{BB962C8B-B14F-4D97-AF65-F5344CB8AC3E}">
        <p14:creationId xmlns:p14="http://schemas.microsoft.com/office/powerpoint/2010/main" val="58800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Profile</a:t>
            </a:r>
            <a:r>
              <a:rPr lang="en-US" dirty="0" smtClean="0"/>
              <a:t>: File Operations</a:t>
            </a:r>
            <a:endParaRPr lang="en-US" dirty="0"/>
          </a:p>
        </p:txBody>
      </p:sp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8001"/>
            <a:ext cx="7772400" cy="58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2895600"/>
            <a:ext cx="84582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Load</a:t>
            </a:r>
            <a:r>
              <a:rPr lang="en-US" sz="3200" dirty="0" smtClean="0"/>
              <a:t> and examine other profiles from disk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Save</a:t>
            </a:r>
            <a:r>
              <a:rPr lang="en-US" sz="3200" dirty="0" smtClean="0"/>
              <a:t> the current profile for reuse with scripts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Change the </a:t>
            </a:r>
            <a:r>
              <a:rPr lang="en-US" sz="3200" u="sng" dirty="0" smtClean="0"/>
              <a:t>default settings</a:t>
            </a:r>
            <a:r>
              <a:rPr lang="en-US" sz="3200" dirty="0" smtClean="0"/>
              <a:t> for new profiles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Run</a:t>
            </a:r>
            <a:r>
              <a:rPr lang="en-US" sz="3200" dirty="0" smtClean="0"/>
              <a:t> the analysis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r>
              <a:rPr lang="en-US" sz="2800" b="1" dirty="0" smtClean="0"/>
              <a:t>Note: </a:t>
            </a:r>
            <a:r>
              <a:rPr lang="en-US" sz="2800" dirty="0"/>
              <a:t>Last profile used is always saved in</a:t>
            </a:r>
          </a:p>
          <a:p>
            <a:r>
              <a:rPr lang="en-US" sz="2800" i="1" dirty="0" err="1"/>
              <a:t>rerp</a:t>
            </a:r>
            <a:r>
              <a:rPr lang="en-US" sz="2800" i="1" dirty="0"/>
              <a:t>/profiles/</a:t>
            </a:r>
            <a:r>
              <a:rPr lang="en-US" sz="2800" i="1" dirty="0" err="1" smtClean="0"/>
              <a:t>last.rerp_profile</a:t>
            </a:r>
            <a:endParaRPr lang="en-US" sz="2800" i="1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86851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Result:</a:t>
            </a:r>
            <a:r>
              <a:rPr lang="en-US" dirty="0" smtClean="0"/>
              <a:t> GUI</a:t>
            </a:r>
            <a:endParaRPr lang="en-US" dirty="0"/>
          </a:p>
        </p:txBody>
      </p:sp>
      <p:pic>
        <p:nvPicPr>
          <p:cNvPr id="4" name="Picture 3" descr="eeglab plot result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2963" r="24760" b="9471"/>
          <a:stretch/>
        </p:blipFill>
        <p:spPr>
          <a:xfrm>
            <a:off x="304800" y="1219200"/>
            <a:ext cx="3763289" cy="4902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800" y="1066800"/>
            <a:ext cx="4209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Launch results GUI from EEGLAB or type </a:t>
            </a:r>
            <a:r>
              <a:rPr lang="en-US" sz="3200" b="1" i="1" dirty="0" err="1" smtClean="0"/>
              <a:t>rerp_results_gui</a:t>
            </a:r>
            <a:r>
              <a:rPr lang="en-US" sz="3200" dirty="0"/>
              <a:t> </a:t>
            </a:r>
            <a:r>
              <a:rPr lang="en-US" sz="3200" dirty="0" smtClean="0"/>
              <a:t>at command line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If scripting, </a:t>
            </a:r>
            <a:r>
              <a:rPr lang="en-US" sz="3200" dirty="0" err="1" smtClean="0"/>
              <a:t>RerpResult</a:t>
            </a:r>
            <a:r>
              <a:rPr lang="en-US" sz="3200" dirty="0" smtClean="0"/>
              <a:t> objects must be saved to disk before viewing in GUI. 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8687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Result:</a:t>
            </a:r>
            <a:r>
              <a:rPr lang="en-US" dirty="0" smtClean="0"/>
              <a:t> GUI</a:t>
            </a:r>
            <a:endParaRPr lang="en-US" dirty="0"/>
          </a:p>
        </p:txBody>
      </p:sp>
      <p:pic>
        <p:nvPicPr>
          <p:cNvPr id="3" name="Picture 2" descr="full gu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153400" cy="531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7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Result</a:t>
            </a:r>
            <a:r>
              <a:rPr lang="en-US" dirty="0" smtClean="0"/>
              <a:t>: Results List and Plot Type</a:t>
            </a:r>
            <a:endParaRPr lang="en-US" i="1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1404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283856"/>
            <a:ext cx="8610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Results list</a:t>
            </a:r>
            <a:r>
              <a:rPr lang="en-US" sz="3200" dirty="0" smtClean="0"/>
              <a:t> is populated from directory          </a:t>
            </a:r>
            <a:r>
              <a:rPr lang="en-US" sz="3200" dirty="0" err="1" smtClean="0"/>
              <a:t>rerp</a:t>
            </a:r>
            <a:r>
              <a:rPr lang="en-US" sz="3200" dirty="0" smtClean="0"/>
              <a:t>/results and </a:t>
            </a:r>
            <a:r>
              <a:rPr lang="en-US" sz="3200" b="1" i="1" dirty="0" smtClean="0"/>
              <a:t>also</a:t>
            </a:r>
            <a:r>
              <a:rPr lang="en-US" sz="3200" dirty="0" smtClean="0"/>
              <a:t> from the path to the .set file if the ‘EEG’ argument is passed. 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Type of plot </a:t>
            </a:r>
            <a:r>
              <a:rPr lang="en-US" sz="3200" dirty="0" smtClean="0"/>
              <a:t>depends on result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p-value threshold </a:t>
            </a:r>
            <a:r>
              <a:rPr lang="en-US" sz="3200" dirty="0" smtClean="0"/>
              <a:t>can be specified for statistics 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Image length </a:t>
            </a:r>
            <a:r>
              <a:rPr lang="en-US" sz="3200" dirty="0" smtClean="0"/>
              <a:t>for </a:t>
            </a:r>
            <a:r>
              <a:rPr lang="en-US" sz="3200" dirty="0" err="1" smtClean="0"/>
              <a:t>rERPimage</a:t>
            </a:r>
            <a:r>
              <a:rPr lang="en-US" sz="3200" dirty="0" smtClean="0"/>
              <a:t> can be adjusted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9728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Result</a:t>
            </a:r>
            <a:r>
              <a:rPr lang="en-US" dirty="0" smtClean="0"/>
              <a:t>: Channels/ICs and Events/Tags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382000" cy="2190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581400"/>
            <a:ext cx="8610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i="1" dirty="0" smtClean="0"/>
              <a:t>Multiple select </a:t>
            </a:r>
            <a:r>
              <a:rPr lang="en-US" sz="3200" dirty="0" smtClean="0"/>
              <a:t>of both </a:t>
            </a:r>
            <a:r>
              <a:rPr lang="en-US" sz="3200" u="sng" dirty="0"/>
              <a:t>C</a:t>
            </a:r>
            <a:r>
              <a:rPr lang="en-US" sz="3200" u="sng" dirty="0" smtClean="0"/>
              <a:t>hannels/ICs and Events/Tags</a:t>
            </a:r>
            <a:r>
              <a:rPr lang="en-US" sz="3200" dirty="0" smtClean="0"/>
              <a:t> is available for most plot types 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Exclude insignificant</a:t>
            </a:r>
            <a:r>
              <a:rPr lang="en-US" sz="3200" dirty="0" smtClean="0"/>
              <a:t> rERP estimates based on p-value threshold of </a:t>
            </a:r>
            <a:r>
              <a:rPr lang="en-US" sz="3200" dirty="0" err="1" smtClean="0"/>
              <a:t>ttest</a:t>
            </a:r>
            <a:r>
              <a:rPr lang="en-US" sz="3200" dirty="0" smtClean="0"/>
              <a:t> of R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across folds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Cycle between </a:t>
            </a:r>
            <a:r>
              <a:rPr lang="en-US" sz="3200" u="sng" dirty="0" smtClean="0"/>
              <a:t>Locking/Sorting variable </a:t>
            </a:r>
            <a:r>
              <a:rPr lang="en-US" sz="3200" dirty="0" smtClean="0"/>
              <a:t>for </a:t>
            </a:r>
            <a:r>
              <a:rPr lang="en-US" sz="3200" dirty="0" err="1" smtClean="0"/>
              <a:t>rERPimage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91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Result</a:t>
            </a:r>
            <a:r>
              <a:rPr lang="en-US" dirty="0" smtClean="0"/>
              <a:t>: Plotting and Publishing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59072"/>
            <a:ext cx="8382000" cy="650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668012"/>
            <a:ext cx="8610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Load</a:t>
            </a:r>
            <a:r>
              <a:rPr lang="en-US" sz="3200" dirty="0" smtClean="0"/>
              <a:t> other results from disk, </a:t>
            </a:r>
            <a:r>
              <a:rPr lang="en-US" sz="3200" u="sng" dirty="0" smtClean="0"/>
              <a:t>resave</a:t>
            </a:r>
            <a:r>
              <a:rPr lang="en-US" sz="3200" dirty="0" smtClean="0"/>
              <a:t> them and view their </a:t>
            </a:r>
            <a:r>
              <a:rPr lang="en-US" sz="3200" u="sng" dirty="0" smtClean="0"/>
              <a:t>profiles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Plot</a:t>
            </a:r>
            <a:r>
              <a:rPr lang="en-US" sz="3200" i="1" dirty="0" smtClean="0"/>
              <a:t> </a:t>
            </a:r>
            <a:r>
              <a:rPr lang="en-US" sz="3200" dirty="0" smtClean="0"/>
              <a:t>on same graph, possibly from different plot types and different Results</a:t>
            </a:r>
          </a:p>
          <a:p>
            <a:pPr marL="285750" indent="-285750">
              <a:buFont typeface="Arial"/>
              <a:buChar char="•"/>
            </a:pPr>
            <a:r>
              <a:rPr lang="en-US" sz="3200" u="sng" dirty="0" smtClean="0"/>
              <a:t>Right click</a:t>
            </a:r>
            <a:r>
              <a:rPr lang="en-US" sz="3200" dirty="0" smtClean="0"/>
              <a:t> on the axes or image to save only that graph </a:t>
            </a:r>
          </a:p>
        </p:txBody>
      </p:sp>
    </p:spTree>
    <p:extLst>
      <p:ext uri="{BB962C8B-B14F-4D97-AF65-F5344CB8AC3E}">
        <p14:creationId xmlns:p14="http://schemas.microsoft.com/office/powerpoint/2010/main" val="100061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 descr="EE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0"/>
            <a:ext cx="4429261" cy="3321946"/>
          </a:xfrm>
          <a:prstGeom prst="rect">
            <a:avLst/>
          </a:prstGeom>
        </p:spPr>
      </p:pic>
      <p:pic>
        <p:nvPicPr>
          <p:cNvPr id="5" name="Picture 4" descr="ERP_technique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4094328" cy="3316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0" y="1752600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ERP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Questions ?</a:t>
            </a:r>
            <a:endParaRPr lang="en-US" i="1" dirty="0"/>
          </a:p>
        </p:txBody>
      </p:sp>
      <p:pic>
        <p:nvPicPr>
          <p:cNvPr id="3" name="Picture 2" descr="RerspType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4191000" cy="5092700"/>
          </a:xfrm>
          <a:prstGeom prst="rect">
            <a:avLst/>
          </a:prstGeom>
        </p:spPr>
      </p:pic>
      <p:pic>
        <p:nvPicPr>
          <p:cNvPr id="6" name="Picture 5" descr="RerspTyp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434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6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Averaged Event Related Potential</a:t>
            </a:r>
            <a:endParaRPr lang="en-US" dirty="0"/>
          </a:p>
        </p:txBody>
      </p:sp>
      <p:pic>
        <p:nvPicPr>
          <p:cNvPr id="5" name="Picture 4" descr="ERP_technique.gif"/>
          <p:cNvPicPr>
            <a:picLocks noChangeAspect="1"/>
          </p:cNvPicPr>
          <p:nvPr/>
        </p:nvPicPr>
        <p:blipFill rotWithShape="1">
          <a:blip r:embed="rId3" cstate="print"/>
          <a:srcRect l="82403" t="27828" r="7270" b="54692"/>
          <a:stretch/>
        </p:blipFill>
        <p:spPr>
          <a:xfrm>
            <a:off x="1066800" y="1524000"/>
            <a:ext cx="855902" cy="1107429"/>
          </a:xfrm>
          <a:prstGeom prst="rect">
            <a:avLst/>
          </a:prstGeom>
        </p:spPr>
      </p:pic>
      <p:pic>
        <p:nvPicPr>
          <p:cNvPr id="11" name="Picture 10" descr="ERP_technique.gif"/>
          <p:cNvPicPr>
            <a:picLocks noChangeAspect="1"/>
          </p:cNvPicPr>
          <p:nvPr/>
        </p:nvPicPr>
        <p:blipFill rotWithShape="1">
          <a:blip r:embed="rId3" cstate="print"/>
          <a:srcRect l="70410" t="27509" r="19263" b="54692"/>
          <a:stretch/>
        </p:blipFill>
        <p:spPr>
          <a:xfrm>
            <a:off x="1066800" y="2655712"/>
            <a:ext cx="855902" cy="1194918"/>
          </a:xfrm>
          <a:prstGeom prst="rect">
            <a:avLst/>
          </a:prstGeom>
        </p:spPr>
      </p:pic>
      <p:pic>
        <p:nvPicPr>
          <p:cNvPr id="12" name="Picture 11" descr="ERP_technique.gif"/>
          <p:cNvPicPr>
            <a:picLocks noChangeAspect="1"/>
          </p:cNvPicPr>
          <p:nvPr/>
        </p:nvPicPr>
        <p:blipFill rotWithShape="1">
          <a:blip r:embed="rId3" cstate="print"/>
          <a:srcRect l="58251" t="27864" r="31422" b="53664"/>
          <a:stretch/>
        </p:blipFill>
        <p:spPr>
          <a:xfrm>
            <a:off x="1066800" y="3886200"/>
            <a:ext cx="855902" cy="1240073"/>
          </a:xfrm>
          <a:prstGeom prst="rect">
            <a:avLst/>
          </a:prstGeom>
        </p:spPr>
      </p:pic>
      <p:pic>
        <p:nvPicPr>
          <p:cNvPr id="13" name="Picture 12" descr="ERP_technique.gif"/>
          <p:cNvPicPr>
            <a:picLocks noChangeAspect="1"/>
          </p:cNvPicPr>
          <p:nvPr/>
        </p:nvPicPr>
        <p:blipFill rotWithShape="1">
          <a:blip r:embed="rId3" cstate="print"/>
          <a:srcRect l="47424" t="26800" r="41583" b="54281"/>
          <a:stretch/>
        </p:blipFill>
        <p:spPr>
          <a:xfrm>
            <a:off x="1066800" y="5105400"/>
            <a:ext cx="911122" cy="1270128"/>
          </a:xfrm>
          <a:prstGeom prst="rect">
            <a:avLst/>
          </a:prstGeom>
        </p:spPr>
      </p:pic>
      <p:pic>
        <p:nvPicPr>
          <p:cNvPr id="15" name="Picture 14" descr="ERP_technique.gif"/>
          <p:cNvPicPr>
            <a:picLocks noChangeAspect="1"/>
          </p:cNvPicPr>
          <p:nvPr/>
        </p:nvPicPr>
        <p:blipFill rotWithShape="1">
          <a:blip r:embed="rId3" cstate="print"/>
          <a:srcRect l="47112" t="57301" r="6359" b="5233"/>
          <a:stretch/>
        </p:blipFill>
        <p:spPr>
          <a:xfrm>
            <a:off x="3886200" y="1828800"/>
            <a:ext cx="4673308" cy="304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8200" y="1143000"/>
            <a:ext cx="1295400" cy="5410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286000" y="3276600"/>
            <a:ext cx="16002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0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 Problem With Averaging</a:t>
            </a:r>
            <a:endParaRPr lang="en-US" dirty="0"/>
          </a:p>
        </p:txBody>
      </p:sp>
      <p:pic>
        <p:nvPicPr>
          <p:cNvPr id="4" name="Picture 3" descr="overlapp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547" y="1219199"/>
            <a:ext cx="8472653" cy="5295918"/>
          </a:xfrm>
          <a:prstGeom prst="rect">
            <a:avLst/>
          </a:prstGeom>
        </p:spPr>
      </p:pic>
      <p:pic>
        <p:nvPicPr>
          <p:cNvPr id="5" name="Picture 4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1371600" y="1600200"/>
            <a:ext cx="479721" cy="424394"/>
          </a:xfrm>
          <a:prstGeom prst="rect">
            <a:avLst/>
          </a:prstGeom>
        </p:spPr>
      </p:pic>
      <p:pic>
        <p:nvPicPr>
          <p:cNvPr id="6" name="Picture 5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8217" b="54910"/>
          <a:stretch/>
        </p:blipFill>
        <p:spPr>
          <a:xfrm>
            <a:off x="2133600" y="1600200"/>
            <a:ext cx="255484" cy="385592"/>
          </a:xfrm>
          <a:prstGeom prst="rect">
            <a:avLst/>
          </a:prstGeom>
        </p:spPr>
      </p:pic>
      <p:pic>
        <p:nvPicPr>
          <p:cNvPr id="7" name="Picture 6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2819400" y="1600200"/>
            <a:ext cx="479721" cy="424394"/>
          </a:xfrm>
          <a:prstGeom prst="rect">
            <a:avLst/>
          </a:prstGeom>
        </p:spPr>
      </p:pic>
      <p:pic>
        <p:nvPicPr>
          <p:cNvPr id="8" name="Picture 7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3505200" y="1600200"/>
            <a:ext cx="479721" cy="424394"/>
          </a:xfrm>
          <a:prstGeom prst="rect">
            <a:avLst/>
          </a:prstGeom>
        </p:spPr>
      </p:pic>
      <p:pic>
        <p:nvPicPr>
          <p:cNvPr id="9" name="Picture 8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4191000" y="1600200"/>
            <a:ext cx="479721" cy="424394"/>
          </a:xfrm>
          <a:prstGeom prst="rect">
            <a:avLst/>
          </a:prstGeom>
        </p:spPr>
      </p:pic>
      <p:pic>
        <p:nvPicPr>
          <p:cNvPr id="10" name="Picture 9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4925390" y="1600200"/>
            <a:ext cx="479721" cy="424394"/>
          </a:xfrm>
          <a:prstGeom prst="rect">
            <a:avLst/>
          </a:prstGeom>
        </p:spPr>
      </p:pic>
      <p:pic>
        <p:nvPicPr>
          <p:cNvPr id="11" name="Picture 10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5638800" y="1600200"/>
            <a:ext cx="479721" cy="424394"/>
          </a:xfrm>
          <a:prstGeom prst="rect">
            <a:avLst/>
          </a:prstGeom>
        </p:spPr>
      </p:pic>
      <p:pic>
        <p:nvPicPr>
          <p:cNvPr id="12" name="Picture 11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6324600" y="1600200"/>
            <a:ext cx="479721" cy="424394"/>
          </a:xfrm>
          <a:prstGeom prst="rect">
            <a:avLst/>
          </a:prstGeom>
        </p:spPr>
      </p:pic>
      <p:pic>
        <p:nvPicPr>
          <p:cNvPr id="13" name="Picture 12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7010400" y="1600200"/>
            <a:ext cx="479721" cy="424394"/>
          </a:xfrm>
          <a:prstGeom prst="rect">
            <a:avLst/>
          </a:prstGeom>
        </p:spPr>
      </p:pic>
      <p:pic>
        <p:nvPicPr>
          <p:cNvPr id="14" name="Picture 13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4120" b="54035"/>
          <a:stretch/>
        </p:blipFill>
        <p:spPr>
          <a:xfrm>
            <a:off x="7696200" y="1600200"/>
            <a:ext cx="479721" cy="424394"/>
          </a:xfrm>
          <a:prstGeom prst="rect">
            <a:avLst/>
          </a:prstGeom>
        </p:spPr>
      </p:pic>
      <p:pic>
        <p:nvPicPr>
          <p:cNvPr id="15" name="Picture 14" descr="ERP_technique.gif"/>
          <p:cNvPicPr>
            <a:picLocks noChangeAspect="1"/>
          </p:cNvPicPr>
          <p:nvPr/>
        </p:nvPicPr>
        <p:blipFill rotWithShape="1">
          <a:blip r:embed="rId4" cstate="print"/>
          <a:srcRect l="47114" t="36390" r="48294" b="54078"/>
          <a:stretch/>
        </p:blipFill>
        <p:spPr>
          <a:xfrm>
            <a:off x="8382000" y="1600200"/>
            <a:ext cx="251295" cy="422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Linear Time Invariant Model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3400" y="1981200"/>
            <a:ext cx="2514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3400" y="2819400"/>
            <a:ext cx="2514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3400" y="3682424"/>
            <a:ext cx="2514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3400" y="4901624"/>
            <a:ext cx="2514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38200" y="14478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43000" y="22860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19200" y="22860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295400" y="22860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371600" y="22860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47800" y="22860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19200" y="31490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71600" y="31490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524000" y="43682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981200" y="31490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90800" y="1447800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00200" y="31490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09800" y="4368224"/>
            <a:ext cx="0" cy="53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752600" y="3810000"/>
            <a:ext cx="76200" cy="381000"/>
            <a:chOff x="2438400" y="4038600"/>
            <a:chExt cx="76200" cy="381000"/>
          </a:xfrm>
        </p:grpSpPr>
        <p:sp>
          <p:nvSpPr>
            <p:cNvPr id="28" name="Oval 27"/>
            <p:cNvSpPr/>
            <p:nvPr/>
          </p:nvSpPr>
          <p:spPr>
            <a:xfrm>
              <a:off x="2438400" y="403860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438400" y="41910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438400" y="4343400"/>
              <a:ext cx="76200" cy="76200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399975" y="1447800"/>
            <a:ext cx="1111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X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[n]</a:t>
            </a:r>
            <a:endParaRPr lang="en-US" sz="32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3399975" y="2286000"/>
            <a:ext cx="1111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X</a:t>
            </a:r>
            <a:r>
              <a:rPr lang="en-US" sz="3200" i="1" baseline="-25000" dirty="0"/>
              <a:t>2</a:t>
            </a:r>
            <a:r>
              <a:rPr lang="en-US" sz="3200" i="1" dirty="0" smtClean="0"/>
              <a:t>[n]</a:t>
            </a:r>
            <a:endParaRPr lang="en-US" sz="32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99975" y="3149024"/>
            <a:ext cx="1111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X</a:t>
            </a:r>
            <a:r>
              <a:rPr lang="en-US" sz="3200" i="1" baseline="-25000" dirty="0"/>
              <a:t>3</a:t>
            </a:r>
            <a:r>
              <a:rPr lang="en-US" sz="3200" i="1" dirty="0" smtClean="0"/>
              <a:t>[n]</a:t>
            </a:r>
            <a:endParaRPr lang="en-US" sz="32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399975" y="4368224"/>
            <a:ext cx="1113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X</a:t>
            </a:r>
            <a:r>
              <a:rPr lang="en-US" sz="3200" i="1" baseline="-25000" dirty="0" err="1"/>
              <a:t>n</a:t>
            </a:r>
            <a:r>
              <a:rPr lang="en-US" sz="3200" i="1" dirty="0" smtClean="0"/>
              <a:t>[n]</a:t>
            </a:r>
            <a:endParaRPr lang="en-US" sz="3200" i="1" dirty="0"/>
          </a:p>
        </p:txBody>
      </p:sp>
      <p:sp>
        <p:nvSpPr>
          <p:cNvPr id="36" name="Rectangle 35"/>
          <p:cNvSpPr/>
          <p:nvPr/>
        </p:nvSpPr>
        <p:spPr>
          <a:xfrm>
            <a:off x="5076375" y="1524000"/>
            <a:ext cx="1066800" cy="609600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chemeClr val="tx1"/>
                </a:solidFill>
              </a:rPr>
              <a:t>h</a:t>
            </a:r>
            <a:r>
              <a:rPr lang="en-US" sz="3200" i="1" baseline="-25000" dirty="0" smtClean="0">
                <a:solidFill>
                  <a:schemeClr val="tx1"/>
                </a:solidFill>
              </a:rPr>
              <a:t>1</a:t>
            </a:r>
            <a:r>
              <a:rPr lang="en-US" sz="3200" i="1" dirty="0" smtClean="0">
                <a:solidFill>
                  <a:schemeClr val="tx1"/>
                </a:solidFill>
              </a:rPr>
              <a:t>[n]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76375" y="2362200"/>
            <a:ext cx="1066800" cy="609600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chemeClr val="tx1"/>
                </a:solidFill>
              </a:rPr>
              <a:t>h</a:t>
            </a:r>
            <a:r>
              <a:rPr lang="en-US" sz="3200" i="1" baseline="-25000" dirty="0">
                <a:solidFill>
                  <a:schemeClr val="tx1"/>
                </a:solidFill>
              </a:rPr>
              <a:t>2</a:t>
            </a:r>
            <a:r>
              <a:rPr lang="en-US" sz="3200" i="1" dirty="0" smtClean="0">
                <a:solidFill>
                  <a:schemeClr val="tx1"/>
                </a:solidFill>
              </a:rPr>
              <a:t>[n]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76375" y="3200400"/>
            <a:ext cx="1066800" cy="609600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chemeClr val="tx1"/>
                </a:solidFill>
              </a:rPr>
              <a:t>h</a:t>
            </a:r>
            <a:r>
              <a:rPr lang="en-US" sz="3200" i="1" baseline="-25000" dirty="0">
                <a:solidFill>
                  <a:schemeClr val="tx1"/>
                </a:solidFill>
              </a:rPr>
              <a:t>3</a:t>
            </a:r>
            <a:r>
              <a:rPr lang="en-US" sz="3200" i="1" dirty="0" smtClean="0">
                <a:solidFill>
                  <a:schemeClr val="tx1"/>
                </a:solidFill>
              </a:rPr>
              <a:t>[n]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76375" y="4419600"/>
            <a:ext cx="1066800" cy="609600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err="1" smtClean="0">
                <a:solidFill>
                  <a:schemeClr val="tx1"/>
                </a:solidFill>
              </a:rPr>
              <a:t>h</a:t>
            </a:r>
            <a:r>
              <a:rPr lang="en-US" sz="3200" i="1" baseline="-25000" dirty="0" err="1" smtClean="0">
                <a:solidFill>
                  <a:schemeClr val="tx1"/>
                </a:solidFill>
              </a:rPr>
              <a:t>n</a:t>
            </a:r>
            <a:r>
              <a:rPr lang="en-US" sz="3200" i="1" dirty="0" smtClean="0">
                <a:solidFill>
                  <a:schemeClr val="tx1"/>
                </a:solidFill>
              </a:rPr>
              <a:t>[n]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828975" y="1524000"/>
            <a:ext cx="609600" cy="609600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rgbClr val="000000"/>
                </a:solidFill>
              </a:rPr>
              <a:t>Σ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533400" y="6096000"/>
            <a:ext cx="2514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76175" y="5715000"/>
            <a:ext cx="9434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e[n]</a:t>
            </a:r>
            <a:endParaRPr lang="en-US" sz="3200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8048175" y="1447800"/>
            <a:ext cx="9434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y[n]</a:t>
            </a:r>
            <a:endParaRPr lang="en-US" sz="3200" i="1" dirty="0"/>
          </a:p>
        </p:txBody>
      </p:sp>
      <p:sp>
        <p:nvSpPr>
          <p:cNvPr id="52" name="Freeform 51"/>
          <p:cNvSpPr/>
          <p:nvPr/>
        </p:nvSpPr>
        <p:spPr>
          <a:xfrm>
            <a:off x="584200" y="5181600"/>
            <a:ext cx="2467429" cy="1411000"/>
          </a:xfrm>
          <a:custGeom>
            <a:avLst/>
            <a:gdLst>
              <a:gd name="connsiteX0" fmla="*/ 0 w 2467429"/>
              <a:gd name="connsiteY0" fmla="*/ 896082 h 1411000"/>
              <a:gd name="connsiteX1" fmla="*/ 108857 w 2467429"/>
              <a:gd name="connsiteY1" fmla="*/ 351797 h 1411000"/>
              <a:gd name="connsiteX2" fmla="*/ 90714 w 2467429"/>
              <a:gd name="connsiteY2" fmla="*/ 1313368 h 1411000"/>
              <a:gd name="connsiteX3" fmla="*/ 272143 w 2467429"/>
              <a:gd name="connsiteY3" fmla="*/ 623939 h 1411000"/>
              <a:gd name="connsiteX4" fmla="*/ 471714 w 2467429"/>
              <a:gd name="connsiteY4" fmla="*/ 1041225 h 1411000"/>
              <a:gd name="connsiteX5" fmla="*/ 544286 w 2467429"/>
              <a:gd name="connsiteY5" fmla="*/ 750939 h 1411000"/>
              <a:gd name="connsiteX6" fmla="*/ 671286 w 2467429"/>
              <a:gd name="connsiteY6" fmla="*/ 1059368 h 1411000"/>
              <a:gd name="connsiteX7" fmla="*/ 707571 w 2467429"/>
              <a:gd name="connsiteY7" fmla="*/ 224797 h 1411000"/>
              <a:gd name="connsiteX8" fmla="*/ 780143 w 2467429"/>
              <a:gd name="connsiteY8" fmla="*/ 1404082 h 1411000"/>
              <a:gd name="connsiteX9" fmla="*/ 780143 w 2467429"/>
              <a:gd name="connsiteY9" fmla="*/ 732797 h 1411000"/>
              <a:gd name="connsiteX10" fmla="*/ 889000 w 2467429"/>
              <a:gd name="connsiteY10" fmla="*/ 1186368 h 1411000"/>
              <a:gd name="connsiteX11" fmla="*/ 943429 w 2467429"/>
              <a:gd name="connsiteY11" fmla="*/ 769082 h 1411000"/>
              <a:gd name="connsiteX12" fmla="*/ 997857 w 2467429"/>
              <a:gd name="connsiteY12" fmla="*/ 7082 h 1411000"/>
              <a:gd name="connsiteX13" fmla="*/ 1070429 w 2467429"/>
              <a:gd name="connsiteY13" fmla="*/ 1258939 h 1411000"/>
              <a:gd name="connsiteX14" fmla="*/ 1251857 w 2467429"/>
              <a:gd name="connsiteY14" fmla="*/ 1277082 h 1411000"/>
              <a:gd name="connsiteX15" fmla="*/ 1288143 w 2467429"/>
              <a:gd name="connsiteY15" fmla="*/ 1113797 h 1411000"/>
              <a:gd name="connsiteX16" fmla="*/ 1415143 w 2467429"/>
              <a:gd name="connsiteY16" fmla="*/ 1331511 h 1411000"/>
              <a:gd name="connsiteX17" fmla="*/ 1451429 w 2467429"/>
              <a:gd name="connsiteY17" fmla="*/ 442511 h 1411000"/>
              <a:gd name="connsiteX18" fmla="*/ 1614714 w 2467429"/>
              <a:gd name="connsiteY18" fmla="*/ 1077511 h 1411000"/>
              <a:gd name="connsiteX19" fmla="*/ 1778000 w 2467429"/>
              <a:gd name="connsiteY19" fmla="*/ 388082 h 1411000"/>
              <a:gd name="connsiteX20" fmla="*/ 1886857 w 2467429"/>
              <a:gd name="connsiteY20" fmla="*/ 1113797 h 1411000"/>
              <a:gd name="connsiteX21" fmla="*/ 2013857 w 2467429"/>
              <a:gd name="connsiteY21" fmla="*/ 841654 h 1411000"/>
              <a:gd name="connsiteX22" fmla="*/ 2140857 w 2467429"/>
              <a:gd name="connsiteY22" fmla="*/ 1059368 h 1411000"/>
              <a:gd name="connsiteX23" fmla="*/ 2322286 w 2467429"/>
              <a:gd name="connsiteY23" fmla="*/ 496939 h 1411000"/>
              <a:gd name="connsiteX24" fmla="*/ 2431143 w 2467429"/>
              <a:gd name="connsiteY24" fmla="*/ 1186368 h 1411000"/>
              <a:gd name="connsiteX25" fmla="*/ 2467429 w 2467429"/>
              <a:gd name="connsiteY25" fmla="*/ 896082 h 141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67429" h="1411000">
                <a:moveTo>
                  <a:pt x="0" y="896082"/>
                </a:moveTo>
                <a:cubicBezTo>
                  <a:pt x="46869" y="589165"/>
                  <a:pt x="93738" y="282249"/>
                  <a:pt x="108857" y="351797"/>
                </a:cubicBezTo>
                <a:cubicBezTo>
                  <a:pt x="123976" y="421345"/>
                  <a:pt x="63500" y="1268011"/>
                  <a:pt x="90714" y="1313368"/>
                </a:cubicBezTo>
                <a:cubicBezTo>
                  <a:pt x="117928" y="1358725"/>
                  <a:pt x="208643" y="669296"/>
                  <a:pt x="272143" y="623939"/>
                </a:cubicBezTo>
                <a:cubicBezTo>
                  <a:pt x="335643" y="578582"/>
                  <a:pt x="426357" y="1020058"/>
                  <a:pt x="471714" y="1041225"/>
                </a:cubicBezTo>
                <a:cubicBezTo>
                  <a:pt x="517071" y="1062392"/>
                  <a:pt x="511024" y="747915"/>
                  <a:pt x="544286" y="750939"/>
                </a:cubicBezTo>
                <a:cubicBezTo>
                  <a:pt x="577548" y="753963"/>
                  <a:pt x="644072" y="1147058"/>
                  <a:pt x="671286" y="1059368"/>
                </a:cubicBezTo>
                <a:cubicBezTo>
                  <a:pt x="698500" y="971678"/>
                  <a:pt x="689428" y="167345"/>
                  <a:pt x="707571" y="224797"/>
                </a:cubicBezTo>
                <a:cubicBezTo>
                  <a:pt x="725714" y="282249"/>
                  <a:pt x="768048" y="1319415"/>
                  <a:pt x="780143" y="1404082"/>
                </a:cubicBezTo>
                <a:cubicBezTo>
                  <a:pt x="792238" y="1488749"/>
                  <a:pt x="762000" y="769083"/>
                  <a:pt x="780143" y="732797"/>
                </a:cubicBezTo>
                <a:cubicBezTo>
                  <a:pt x="798286" y="696511"/>
                  <a:pt x="861786" y="1180321"/>
                  <a:pt x="889000" y="1186368"/>
                </a:cubicBezTo>
                <a:cubicBezTo>
                  <a:pt x="916214" y="1192415"/>
                  <a:pt x="925286" y="965630"/>
                  <a:pt x="943429" y="769082"/>
                </a:cubicBezTo>
                <a:cubicBezTo>
                  <a:pt x="961572" y="572534"/>
                  <a:pt x="976690" y="-74561"/>
                  <a:pt x="997857" y="7082"/>
                </a:cubicBezTo>
                <a:cubicBezTo>
                  <a:pt x="1019024" y="88725"/>
                  <a:pt x="1028096" y="1047272"/>
                  <a:pt x="1070429" y="1258939"/>
                </a:cubicBezTo>
                <a:cubicBezTo>
                  <a:pt x="1112762" y="1470606"/>
                  <a:pt x="1215571" y="1301272"/>
                  <a:pt x="1251857" y="1277082"/>
                </a:cubicBezTo>
                <a:cubicBezTo>
                  <a:pt x="1288143" y="1252892"/>
                  <a:pt x="1260929" y="1104726"/>
                  <a:pt x="1288143" y="1113797"/>
                </a:cubicBezTo>
                <a:cubicBezTo>
                  <a:pt x="1315357" y="1122868"/>
                  <a:pt x="1387929" y="1443392"/>
                  <a:pt x="1415143" y="1331511"/>
                </a:cubicBezTo>
                <a:cubicBezTo>
                  <a:pt x="1442357" y="1219630"/>
                  <a:pt x="1418167" y="484844"/>
                  <a:pt x="1451429" y="442511"/>
                </a:cubicBezTo>
                <a:cubicBezTo>
                  <a:pt x="1484691" y="400178"/>
                  <a:pt x="1560286" y="1086583"/>
                  <a:pt x="1614714" y="1077511"/>
                </a:cubicBezTo>
                <a:cubicBezTo>
                  <a:pt x="1669143" y="1068440"/>
                  <a:pt x="1732643" y="382034"/>
                  <a:pt x="1778000" y="388082"/>
                </a:cubicBezTo>
                <a:cubicBezTo>
                  <a:pt x="1823357" y="394130"/>
                  <a:pt x="1847548" y="1038202"/>
                  <a:pt x="1886857" y="1113797"/>
                </a:cubicBezTo>
                <a:cubicBezTo>
                  <a:pt x="1926166" y="1189392"/>
                  <a:pt x="1971524" y="850726"/>
                  <a:pt x="2013857" y="841654"/>
                </a:cubicBezTo>
                <a:cubicBezTo>
                  <a:pt x="2056190" y="832582"/>
                  <a:pt x="2089452" y="1116820"/>
                  <a:pt x="2140857" y="1059368"/>
                </a:cubicBezTo>
                <a:cubicBezTo>
                  <a:pt x="2192262" y="1001916"/>
                  <a:pt x="2273905" y="475772"/>
                  <a:pt x="2322286" y="496939"/>
                </a:cubicBezTo>
                <a:cubicBezTo>
                  <a:pt x="2370667" y="518106"/>
                  <a:pt x="2406953" y="1119844"/>
                  <a:pt x="2431143" y="1186368"/>
                </a:cubicBezTo>
                <a:cubicBezTo>
                  <a:pt x="2455333" y="1252892"/>
                  <a:pt x="2443239" y="1023082"/>
                  <a:pt x="2467429" y="896082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466775" y="6096000"/>
            <a:ext cx="266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143175" y="26670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143175" y="3505200"/>
            <a:ext cx="45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143175" y="4724400"/>
            <a:ext cx="68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6447975" y="1981200"/>
            <a:ext cx="38100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44" idx="3"/>
          </p:cNvCxnSpPr>
          <p:nvPr/>
        </p:nvCxnSpPr>
        <p:spPr>
          <a:xfrm flipV="1">
            <a:off x="6600375" y="2044326"/>
            <a:ext cx="317874" cy="14608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6828975" y="2133600"/>
            <a:ext cx="228600" cy="2590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4" idx="4"/>
          </p:cNvCxnSpPr>
          <p:nvPr/>
        </p:nvCxnSpPr>
        <p:spPr>
          <a:xfrm flipV="1">
            <a:off x="7133775" y="2133600"/>
            <a:ext cx="0" cy="396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36" idx="3"/>
            <a:endCxn id="44" idx="2"/>
          </p:cNvCxnSpPr>
          <p:nvPr/>
        </p:nvCxnSpPr>
        <p:spPr>
          <a:xfrm>
            <a:off x="6143175" y="18288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36" idx="1"/>
          </p:cNvCxnSpPr>
          <p:nvPr/>
        </p:nvCxnSpPr>
        <p:spPr>
          <a:xfrm>
            <a:off x="4390575" y="18288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390575" y="26670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4390575" y="35052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4390575" y="4724400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44" idx="6"/>
          </p:cNvCxnSpPr>
          <p:nvPr/>
        </p:nvCxnSpPr>
        <p:spPr>
          <a:xfrm>
            <a:off x="7438575" y="1828800"/>
            <a:ext cx="609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Regression Framework</a:t>
            </a:r>
            <a:endParaRPr lang="en-US" dirty="0"/>
          </a:p>
        </p:txBody>
      </p:sp>
      <p:pic>
        <p:nvPicPr>
          <p:cNvPr id="4" name="Picture 3" descr="matrix-multiplication-graphic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1143000"/>
            <a:ext cx="7924800" cy="56290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86200" y="5181600"/>
            <a:ext cx="3124200" cy="914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62400" y="5334000"/>
            <a:ext cx="30447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Symbol" charset="2"/>
                <a:cs typeface="Symbol" charset="2"/>
              </a:rPr>
              <a:t>b’= (A</a:t>
            </a:r>
            <a:r>
              <a:rPr lang="en-US" sz="3200" baseline="30000" dirty="0" smtClean="0">
                <a:latin typeface="Symbol" charset="2"/>
                <a:cs typeface="Symbol" charset="2"/>
              </a:rPr>
              <a:t>T</a:t>
            </a:r>
            <a:r>
              <a:rPr lang="en-US" sz="3200" dirty="0" smtClean="0">
                <a:latin typeface="Symbol" charset="2"/>
                <a:cs typeface="Symbol" charset="2"/>
              </a:rPr>
              <a:t>A)</a:t>
            </a:r>
            <a:r>
              <a:rPr lang="en-US" sz="3200" baseline="30000" dirty="0" smtClean="0">
                <a:latin typeface="Symbol" charset="2"/>
                <a:cs typeface="Symbol" charset="2"/>
              </a:rPr>
              <a:t>-1 </a:t>
            </a:r>
            <a:r>
              <a:rPr lang="en-US" sz="3200" dirty="0" err="1" smtClean="0">
                <a:latin typeface="Symbol" charset="2"/>
                <a:cs typeface="Symbol" charset="2"/>
              </a:rPr>
              <a:t>A</a:t>
            </a:r>
            <a:r>
              <a:rPr lang="en-US" sz="3200" baseline="30000" dirty="0" err="1" smtClean="0">
                <a:latin typeface="Symbol" charset="2"/>
                <a:cs typeface="Symbol" charset="2"/>
              </a:rPr>
              <a:t>T</a:t>
            </a:r>
            <a:r>
              <a:rPr lang="en-US" sz="3200" dirty="0" err="1" smtClean="0">
                <a:latin typeface="+mj-lt"/>
                <a:cs typeface="Symbol" charset="2"/>
              </a:rPr>
              <a:t>y</a:t>
            </a:r>
            <a:endParaRPr lang="en-US" sz="32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16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Serial Visual Presentation</a:t>
            </a:r>
            <a:endParaRPr lang="en-US" dirty="0"/>
          </a:p>
        </p:txBody>
      </p:sp>
      <p:pic>
        <p:nvPicPr>
          <p:cNvPr id="5" name="Picture 4" descr="googlemapsairpla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5257800" cy="487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5338</TotalTime>
  <Words>1023</Words>
  <Application>Microsoft Macintosh PowerPoint</Application>
  <PresentationFormat>On-screen Show (4:3)</PresentationFormat>
  <Paragraphs>189</Paragraphs>
  <Slides>40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Joint Modeling of Temporarily Overlapping Responses</vt:lpstr>
      <vt:lpstr>Overview</vt:lpstr>
      <vt:lpstr>PowerPoint Presentation</vt:lpstr>
      <vt:lpstr>Background</vt:lpstr>
      <vt:lpstr>Averaged Event Related Potential</vt:lpstr>
      <vt:lpstr>A Problem With Averaging</vt:lpstr>
      <vt:lpstr>Linear Time Invariant Model</vt:lpstr>
      <vt:lpstr>Regression Framework</vt:lpstr>
      <vt:lpstr>Rapid Serial Visual Presentation</vt:lpstr>
      <vt:lpstr>Experiment - RSVP</vt:lpstr>
      <vt:lpstr>PowerPoint Presentation</vt:lpstr>
      <vt:lpstr>Analysis</vt:lpstr>
      <vt:lpstr>Comp 17– ERP &amp; rERP Estimates </vt:lpstr>
      <vt:lpstr>ERP &amp; rERP R2</vt:lpstr>
      <vt:lpstr>Conclusions</vt:lpstr>
      <vt:lpstr>rERP Toolbox Overview</vt:lpstr>
      <vt:lpstr>Logistics</vt:lpstr>
      <vt:lpstr>rERP</vt:lpstr>
      <vt:lpstr>rERP</vt:lpstr>
      <vt:lpstr>rERSP</vt:lpstr>
      <vt:lpstr>rERPimage</vt:lpstr>
      <vt:lpstr>Basic Design</vt:lpstr>
      <vt:lpstr>Profile: GUI</vt:lpstr>
      <vt:lpstr>Profile: GUI</vt:lpstr>
      <vt:lpstr>Profile: general settings</vt:lpstr>
      <vt:lpstr>Profile: artifact settings</vt:lpstr>
      <vt:lpstr>Profile: event types</vt:lpstr>
      <vt:lpstr>Profile: Hierarchical Event Description (HED) Tags</vt:lpstr>
      <vt:lpstr>About HED Tags</vt:lpstr>
      <vt:lpstr>Hierarchical Regression</vt:lpstr>
      <vt:lpstr>Profile: HED Tags { Separator Tags }</vt:lpstr>
      <vt:lpstr>Profile: HED Tags [ Continuous Tags ]</vt:lpstr>
      <vt:lpstr>Profile: Regularization</vt:lpstr>
      <vt:lpstr>Profile: File Operations</vt:lpstr>
      <vt:lpstr>Result: GUI</vt:lpstr>
      <vt:lpstr>Result: GUI</vt:lpstr>
      <vt:lpstr>Result: Results List and Plot Type</vt:lpstr>
      <vt:lpstr>Result: Channels/ICs and Events/Tags</vt:lpstr>
      <vt:lpstr>Result: Plotting and Publishing</vt:lpstr>
      <vt:lpstr>Questions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 DB</cp:lastModifiedBy>
  <cp:revision>351</cp:revision>
  <dcterms:created xsi:type="dcterms:W3CDTF">2013-01-12T00:28:27Z</dcterms:created>
  <dcterms:modified xsi:type="dcterms:W3CDTF">2013-11-17T21:09:41Z</dcterms:modified>
</cp:coreProperties>
</file>